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4F97-E03E-4EDD-8798-C8CF8BF055D7}" type="datetimeFigureOut">
              <a:rPr lang="en-CA" smtClean="0"/>
              <a:t>07/06/2017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B3F66-5AB4-48C5-B31F-6B6C000078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4341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4F97-E03E-4EDD-8798-C8CF8BF055D7}" type="datetimeFigureOut">
              <a:rPr lang="en-CA" smtClean="0"/>
              <a:t>07/06/2017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B3F66-5AB4-48C5-B31F-6B6C000078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047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4F97-E03E-4EDD-8798-C8CF8BF055D7}" type="datetimeFigureOut">
              <a:rPr lang="en-CA" smtClean="0"/>
              <a:t>07/06/2017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B3F66-5AB4-48C5-B31F-6B6C000078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679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4F97-E03E-4EDD-8798-C8CF8BF055D7}" type="datetimeFigureOut">
              <a:rPr lang="en-CA" smtClean="0"/>
              <a:t>07/06/2017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B3F66-5AB4-48C5-B31F-6B6C000078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796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4F97-E03E-4EDD-8798-C8CF8BF055D7}" type="datetimeFigureOut">
              <a:rPr lang="en-CA" smtClean="0"/>
              <a:t>07/06/2017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B3F66-5AB4-48C5-B31F-6B6C000078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7434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4F97-E03E-4EDD-8798-C8CF8BF055D7}" type="datetimeFigureOut">
              <a:rPr lang="en-CA" smtClean="0"/>
              <a:t>07/06/2017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B3F66-5AB4-48C5-B31F-6B6C000078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8516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4F97-E03E-4EDD-8798-C8CF8BF055D7}" type="datetimeFigureOut">
              <a:rPr lang="en-CA" smtClean="0"/>
              <a:t>07/06/2017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B3F66-5AB4-48C5-B31F-6B6C000078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5390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4F97-E03E-4EDD-8798-C8CF8BF055D7}" type="datetimeFigureOut">
              <a:rPr lang="en-CA" smtClean="0"/>
              <a:t>07/06/2017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B3F66-5AB4-48C5-B31F-6B6C000078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669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4F97-E03E-4EDD-8798-C8CF8BF055D7}" type="datetimeFigureOut">
              <a:rPr lang="en-CA" smtClean="0"/>
              <a:t>07/06/2017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B3F66-5AB4-48C5-B31F-6B6C000078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399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4F97-E03E-4EDD-8798-C8CF8BF055D7}" type="datetimeFigureOut">
              <a:rPr lang="en-CA" smtClean="0"/>
              <a:t>07/06/2017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B3F66-5AB4-48C5-B31F-6B6C000078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5006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4F97-E03E-4EDD-8798-C8CF8BF055D7}" type="datetimeFigureOut">
              <a:rPr lang="en-CA" smtClean="0"/>
              <a:t>07/06/2017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B3F66-5AB4-48C5-B31F-6B6C000078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119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74F97-E03E-4EDD-8798-C8CF8BF055D7}" type="datetimeFigureOut">
              <a:rPr lang="en-CA" smtClean="0"/>
              <a:t>07/06/2017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B3F66-5AB4-48C5-B31F-6B6C000078C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402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Lab 9: </a:t>
            </a: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Determining the Concentration of Acetic Acid in Vinegar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2060"/>
                </a:solidFill>
              </a:rPr>
              <a:t>June 2017</a:t>
            </a:r>
            <a:endParaRPr lang="en-CA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34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2708"/>
            <a:ext cx="10515600" cy="5614255"/>
          </a:xfrm>
        </p:spPr>
        <p:txBody>
          <a:bodyPr/>
          <a:lstStyle/>
          <a:p>
            <a:pPr marL="0" indent="0">
              <a:buNone/>
            </a:pPr>
            <a:r>
              <a:rPr lang="en-CA" u="sng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Purpose:</a:t>
            </a: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</a:t>
            </a:r>
          </a:p>
          <a:p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to determine the concentration of acetic acid (HC</a:t>
            </a:r>
            <a:r>
              <a:rPr lang="en-CA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2</a:t>
            </a: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H</a:t>
            </a:r>
            <a:r>
              <a:rPr lang="en-CA" baseline="-25000" dirty="0">
                <a:solidFill>
                  <a:srgbClr val="002060"/>
                </a:solidFill>
                <a:latin typeface="Adobe Caslon Pro Bold" panose="0205070206050A020403" pitchFamily="18" charset="0"/>
              </a:rPr>
              <a:t>3</a:t>
            </a: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O</a:t>
            </a:r>
            <a:r>
              <a:rPr lang="en-CA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2</a:t>
            </a: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) in vinegar</a:t>
            </a:r>
          </a:p>
          <a:p>
            <a:pPr marL="0" indent="0">
              <a:buNone/>
            </a:pPr>
            <a:endParaRPr lang="en-CA" dirty="0" smtClean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u="sng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Materials: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0.50M </a:t>
            </a:r>
            <a:r>
              <a:rPr lang="en-CA" dirty="0" err="1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NaOH</a:t>
            </a: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(that you will make the day before)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Vinegar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10 mL pipette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Burette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Erlenmeyer flask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phenolphthalein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67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973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endParaRPr lang="en-CA" dirty="0" smtClean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u="sng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Instructions:</a:t>
            </a:r>
          </a:p>
          <a:p>
            <a:pPr marL="514350" indent="-514350">
              <a:buAutoNum type="arabicParenR"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Fill the burette with 0.50 M </a:t>
            </a:r>
            <a:r>
              <a:rPr lang="en-CA" dirty="0" err="1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NaOH</a:t>
            </a:r>
            <a:endParaRPr lang="en-CA" dirty="0" smtClean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514350" indent="-514350">
              <a:buAutoNum type="arabicParenR"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Pipette 10.00 mL of vinegar into an Erlenmeyer flask. Add 2 drops of phenolphthalein</a:t>
            </a:r>
          </a:p>
          <a:p>
            <a:pPr marL="514350" indent="-514350">
              <a:buAutoNum type="arabicParenR"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Titrate until you have obtained 3 trials within 0.50 mL of each other. Record each of your trials (good and bad) as instructed on  the following slide.</a:t>
            </a:r>
          </a:p>
          <a:p>
            <a:pPr marL="0" indent="0">
              <a:buNone/>
            </a:pPr>
            <a:r>
              <a:rPr lang="en-CA" dirty="0" smtClean="0"/>
              <a:t>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2307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7410"/>
          </a:xfrm>
        </p:spPr>
        <p:txBody>
          <a:bodyPr>
            <a:noAutofit/>
          </a:bodyPr>
          <a:lstStyle/>
          <a:p>
            <a:r>
              <a:rPr lang="en-CA" sz="3600" u="sng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Observations:</a:t>
            </a:r>
            <a:endParaRPr lang="en-CA" sz="3600" u="sng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0543420"/>
              </p:ext>
            </p:extLst>
          </p:nvPr>
        </p:nvGraphicFramePr>
        <p:xfrm>
          <a:off x="1527517" y="1055516"/>
          <a:ext cx="767275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2414954"/>
              </a:tblGrid>
              <a:tr h="370840">
                <a:tc>
                  <a:txBody>
                    <a:bodyPr/>
                    <a:lstStyle/>
                    <a:p>
                      <a:r>
                        <a:rPr lang="en-CA" sz="2800" dirty="0" smtClean="0">
                          <a:solidFill>
                            <a:srgbClr val="002060"/>
                          </a:solidFill>
                          <a:latin typeface="Adobe Caslon Pro Bold" panose="0205070206050A020403" pitchFamily="18" charset="0"/>
                        </a:rPr>
                        <a:t>Trial # 1</a:t>
                      </a:r>
                      <a:endParaRPr lang="en-CA" sz="2800" dirty="0">
                        <a:solidFill>
                          <a:srgbClr val="002060"/>
                        </a:solidFill>
                        <a:latin typeface="Adobe Caslon Pro Bold" panose="0205070206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sz="2800" dirty="0" smtClean="0">
                          <a:solidFill>
                            <a:srgbClr val="002060"/>
                          </a:solidFill>
                          <a:latin typeface="Adobe Caslon Pro Bold" panose="0205070206050A020403" pitchFamily="18" charset="0"/>
                        </a:rPr>
                        <a:t>Final reading of burette (mL)</a:t>
                      </a:r>
                      <a:endParaRPr lang="en-CA" sz="2800" dirty="0">
                        <a:solidFill>
                          <a:srgbClr val="002060"/>
                        </a:solidFill>
                        <a:latin typeface="Adobe Caslon Pro Bold" panose="0205070206050A0204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sz="2800" dirty="0" smtClean="0">
                          <a:solidFill>
                            <a:srgbClr val="002060"/>
                          </a:solidFill>
                          <a:latin typeface="Adobe Caslon Pro Bold" panose="0205070206050A020403" pitchFamily="18" charset="0"/>
                        </a:rPr>
                        <a:t>Initial reading of burette (mL)</a:t>
                      </a:r>
                      <a:endParaRPr lang="en-CA" sz="2800" dirty="0">
                        <a:solidFill>
                          <a:srgbClr val="002060"/>
                        </a:solidFill>
                        <a:latin typeface="Adobe Caslon Pro Bold" panose="0205070206050A020403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sz="2800" dirty="0" smtClean="0">
                          <a:solidFill>
                            <a:srgbClr val="002060"/>
                          </a:solidFill>
                          <a:latin typeface="Adobe Caslon Pro Bold" panose="0205070206050A020403" pitchFamily="18" charset="0"/>
                        </a:rPr>
                        <a:t>Volume of </a:t>
                      </a:r>
                      <a:r>
                        <a:rPr lang="en-CA" sz="2800" dirty="0" err="1" smtClean="0">
                          <a:solidFill>
                            <a:srgbClr val="002060"/>
                          </a:solidFill>
                          <a:latin typeface="Adobe Caslon Pro Bold" panose="0205070206050A020403" pitchFamily="18" charset="0"/>
                        </a:rPr>
                        <a:t>NaOH</a:t>
                      </a:r>
                      <a:r>
                        <a:rPr lang="en-CA" sz="2800" dirty="0" smtClean="0">
                          <a:solidFill>
                            <a:srgbClr val="002060"/>
                          </a:solidFill>
                          <a:latin typeface="Adobe Caslon Pro Bold" panose="0205070206050A020403" pitchFamily="18" charset="0"/>
                        </a:rPr>
                        <a:t> added (mL)</a:t>
                      </a:r>
                      <a:endParaRPr lang="en-CA" sz="2800" dirty="0">
                        <a:solidFill>
                          <a:srgbClr val="002060"/>
                        </a:solidFill>
                        <a:latin typeface="Adobe Caslon Pro Bold" panose="0205070206050A020403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909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u="sng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Calculations:</a:t>
            </a:r>
            <a:endParaRPr lang="en-CA" u="sng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Vinegar is a dilute solution of acetic acid (CH</a:t>
            </a:r>
            <a:r>
              <a:rPr lang="en-CA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3</a:t>
            </a: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CO</a:t>
            </a:r>
            <a:r>
              <a:rPr lang="en-CA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2</a:t>
            </a: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H)</a:t>
            </a:r>
          </a:p>
          <a:p>
            <a:pPr marL="514350" indent="-514350">
              <a:buAutoNum type="arabicParenR"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Create the balanced equation that represents the neutralization reaction taking place.</a:t>
            </a:r>
          </a:p>
          <a:p>
            <a:pPr marL="514350" indent="-514350">
              <a:buAutoNum type="arabicParenR"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Determine the average volume of </a:t>
            </a:r>
            <a:r>
              <a:rPr lang="en-CA" dirty="0" err="1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NaOH</a:t>
            </a: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that was required.</a:t>
            </a:r>
          </a:p>
          <a:p>
            <a:pPr marL="514350" indent="-514350">
              <a:buAutoNum type="arabicParenR"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Calculate the number of moles of </a:t>
            </a:r>
            <a:r>
              <a:rPr lang="en-CA" dirty="0" err="1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NaOH</a:t>
            </a: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that was required.</a:t>
            </a:r>
          </a:p>
          <a:p>
            <a:pPr marL="514350" indent="-514350">
              <a:buAutoNum type="arabicParenR"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Determine the number of moles and then concentration of acetic acid that were neutralized.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66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u="sng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Discussion:</a:t>
            </a:r>
            <a:endParaRPr lang="en-CA" u="sng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The manufacturer lists the concentration as 5% acetic acid. That means that </a:t>
            </a: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100 mL </a:t>
            </a: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of vinegar contains 5 mL of acetic acid. The density of acetic acid is 1.05 g/</a:t>
            </a:r>
            <a:r>
              <a:rPr lang="en-CA" dirty="0" err="1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mL.</a:t>
            </a: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If 5 mL of acetic acid </a:t>
            </a:r>
            <a:r>
              <a:rPr lang="en-CA" dirty="0" smtClean="0">
                <a:solidFill>
                  <a:srgbClr val="FF0000"/>
                </a:solidFill>
                <a:latin typeface="Adobe Caslon Pro Bold" panose="0205070206050A020403" pitchFamily="18" charset="0"/>
              </a:rPr>
              <a:t>= _____ g of acetic acid</a:t>
            </a: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, what is the molar concentration of vinegar according to the manufacturer?</a:t>
            </a:r>
          </a:p>
          <a:p>
            <a:pPr marL="514350" indent="-514350">
              <a:buAutoNum type="arabicParenR"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Calculate your percent error.</a:t>
            </a:r>
          </a:p>
          <a:p>
            <a:pPr marL="514350" indent="-514350">
              <a:buAutoNum type="arabicParenR"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List your most probable sources of error.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60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265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Adobe Caslon Pro Bold</vt:lpstr>
      <vt:lpstr>Arial</vt:lpstr>
      <vt:lpstr>Calibri</vt:lpstr>
      <vt:lpstr>Calibri Light</vt:lpstr>
      <vt:lpstr>Office Theme</vt:lpstr>
      <vt:lpstr>Lab 9: Determining the Concentration of Acetic Acid in Vinegar</vt:lpstr>
      <vt:lpstr>PowerPoint Presentation</vt:lpstr>
      <vt:lpstr>PowerPoint Presentation</vt:lpstr>
      <vt:lpstr>Observations:</vt:lpstr>
      <vt:lpstr>Calculations:</vt:lpstr>
      <vt:lpstr>Discussion:</vt:lpstr>
    </vt:vector>
  </TitlesOfParts>
  <Company>HWDSB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#7: Determining the Concentration of Acetic Acid in Vinegar</dc:title>
  <dc:creator>Darlene Wall [Staff]</dc:creator>
  <cp:lastModifiedBy>Darlene Wall [Staff]</cp:lastModifiedBy>
  <cp:revision>18</cp:revision>
  <dcterms:created xsi:type="dcterms:W3CDTF">2016-05-26T14:18:37Z</dcterms:created>
  <dcterms:modified xsi:type="dcterms:W3CDTF">2017-06-07T18:06:08Z</dcterms:modified>
</cp:coreProperties>
</file>